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459" r:id="rId3"/>
    <p:sldId id="422" r:id="rId4"/>
    <p:sldId id="461" r:id="rId5"/>
    <p:sldId id="460" r:id="rId6"/>
    <p:sldId id="419" r:id="rId7"/>
    <p:sldId id="462" r:id="rId8"/>
    <p:sldId id="463" r:id="rId9"/>
    <p:sldId id="40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4C7FA-10DB-4EB9-939A-97D6E09136C7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64E66-B13A-4F23-A78C-6C9D239CE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8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F97536D-D2A4-44FA-879E-55D09363B5ED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8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024EC5-DAA3-4BE5-9449-2766B67646F8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8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1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1D466C5-F7E3-4AC3-8FDB-7DA56A7C56EB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6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3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95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34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0F792B-486D-4516-BD8F-47457D248423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9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339216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33575"/>
            <a:ext cx="3200400" cy="437162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E26EC0-C568-4D08-8EA8-27DE6FD4CC46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A55522-7A3F-41B3-A430-758F4257BF04}"/>
              </a:ext>
            </a:extLst>
          </p:cNvPr>
          <p:cNvSpPr txBox="1"/>
          <p:nvPr userDrawn="1"/>
        </p:nvSpPr>
        <p:spPr>
          <a:xfrm>
            <a:off x="4800600" y="6367760"/>
            <a:ext cx="6294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0750323 Algorithms			Philadelphia University		Dr. Raneem Qaddoura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tx1"/>
                </a:solidFill>
              </a:rPr>
              <a:t>Anany</a:t>
            </a:r>
            <a:r>
              <a:rPr lang="en-US" sz="1200" dirty="0">
                <a:solidFill>
                  <a:schemeClr val="tx1"/>
                </a:solidFill>
              </a:rPr>
              <a:t> Levitin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5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6366FB-DF78-4316-9FFE-2833CD914C38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3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85BC39-8739-490A-9623-879E10D9941D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comparison-among-bubble-sort-selection-sort-and-insertion-sor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180C4-AEB0-42F1-B976-82EDA35142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Decrease and Conquer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0E475-FE71-48BF-B2D2-17EA502876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0750323 Algorithms</a:t>
            </a:r>
          </a:p>
          <a:p>
            <a:r>
              <a:rPr lang="en-US" dirty="0"/>
              <a:t>Dr. Raneem Qaddoura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3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B4B2-F116-4755-A8D5-DD6007F2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Decrease and Conquer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05615-C844-4E36-833D-4B00D7F26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The </a:t>
            </a:r>
            <a:r>
              <a:rPr lang="en-GB" b="1" dirty="0"/>
              <a:t>decrease-and-conquer</a:t>
            </a:r>
            <a:r>
              <a:rPr lang="en-GB" dirty="0"/>
              <a:t> technique is based on exploiting the relationship between a solution to a given instance of a problem and a solution to its smaller instance.</a:t>
            </a:r>
          </a:p>
          <a:p>
            <a:r>
              <a:rPr lang="en-GB" dirty="0"/>
              <a:t>Once such a relationship is established, it can be exploited either top down or bottom up. The former leads naturally to a recursive implementation, although, as one can see from several examples in this chapter, an ultimate implementation may well be non-recursive. The bottom-up variation is usually implemented iteratively, starting with a solution to the smallest instance of the problem; it is called sometimes the </a:t>
            </a:r>
            <a:r>
              <a:rPr lang="en-GB" b="1" dirty="0"/>
              <a:t>incremental approach</a:t>
            </a:r>
            <a:r>
              <a:rPr lang="en-GB" dirty="0"/>
              <a:t>. </a:t>
            </a:r>
          </a:p>
          <a:p>
            <a:r>
              <a:rPr lang="en-GB" dirty="0"/>
              <a:t>There are three major variations of decrease-and-conquer: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decrease by a constant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decrease by a constant factor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variable size decrease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61DC1B-A3C0-4034-9E4B-5FA68756E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349" y="127818"/>
            <a:ext cx="2807342" cy="4499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0AD577-A379-4340-91D0-B348054913BB}"/>
              </a:ext>
            </a:extLst>
          </p:cNvPr>
          <p:cNvSpPr txBox="1"/>
          <p:nvPr/>
        </p:nvSpPr>
        <p:spPr>
          <a:xfrm>
            <a:off x="5102349" y="4779104"/>
            <a:ext cx="252984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/>
              <a:t>decrease by one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49CCCB-35B1-4E52-974E-BB88B7A07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080" y="153774"/>
            <a:ext cx="2893533" cy="45019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22FB45-9EFD-4721-944B-6DE27FF03E64}"/>
              </a:ext>
            </a:extLst>
          </p:cNvPr>
          <p:cNvSpPr txBox="1"/>
          <p:nvPr/>
        </p:nvSpPr>
        <p:spPr>
          <a:xfrm>
            <a:off x="8559800" y="4779104"/>
            <a:ext cx="252984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/>
              <a:t>decrease by half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F766A7-B895-4541-B932-3C553FC5F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9590" y="5336449"/>
            <a:ext cx="2529840" cy="3794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10AB99-3340-4684-AF75-D679FC6B3F8F}"/>
              </a:ext>
            </a:extLst>
          </p:cNvPr>
          <p:cNvSpPr txBox="1"/>
          <p:nvPr/>
        </p:nvSpPr>
        <p:spPr>
          <a:xfrm>
            <a:off x="6869430" y="5806181"/>
            <a:ext cx="255905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/>
              <a:t>variable size decrease</a:t>
            </a:r>
          </a:p>
        </p:txBody>
      </p:sp>
    </p:spTree>
    <p:extLst>
      <p:ext uri="{BB962C8B-B14F-4D97-AF65-F5344CB8AC3E}">
        <p14:creationId xmlns:p14="http://schemas.microsoft.com/office/powerpoint/2010/main" val="261165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B04D-E1EC-4C35-8D09-58213B62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21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CD9A-CB40-448C-BD19-E61CA771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A13A7B-26B0-457D-BB9A-DE74A5C7AC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b="1" dirty="0"/>
                  <a:t>Problem of sorting</a:t>
                </a:r>
                <a:r>
                  <a:rPr lang="en-GB" dirty="0"/>
                  <a:t>: given </a:t>
                </a:r>
                <a:r>
                  <a:rPr lang="en-GB" sz="2000" dirty="0"/>
                  <a:t>a list of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/>
                  <a:t> orderable items (e.g., numbers, characters from some alphabet, character strings), rearrange them in nondecreasing order.</a:t>
                </a:r>
              </a:p>
              <a:p>
                <a:r>
                  <a:rPr lang="en-GB" b="1" dirty="0"/>
                  <a:t>Insertion sort</a:t>
                </a:r>
                <a:r>
                  <a:rPr lang="en-GB" dirty="0"/>
                  <a:t>: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A decrease-by-one technique to sorting an array A[0..n − 1].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Following the technique’s idea, we assume that the smaller problem of sorting the array A[0..n − 2] has already been solved to give us a sorted array of size n − 1: A[0] ≤ ... ≤ A[n − 2].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How can we take advantage of this solution to the smaller problem to get a solution to the original problem by taking into account the element A[n − 1]? Obviously, all we need is to find an appropriate position for A[n − 1] among the sorted elements and insert it there.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This is usually done by scanning the sorted subarray from right to left until the first element smaller than or equal to A[n − 1] is encountered to insert A[n − 1] right after that element.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A13A7B-26B0-457D-BB9A-DE74A5C7AC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 r="-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7512DE7-2F39-485D-B7F0-92F0FD871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79" y="5194836"/>
            <a:ext cx="6532881" cy="1043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798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E678-41C0-4DB7-82D5-6EA42D95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  <a:br>
              <a:rPr lang="en-US" dirty="0"/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A27C1-AB19-4A25-A50E-B8B79B57D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starting with A[1] and ending with A[n − 1], A[</a:t>
            </a:r>
            <a:r>
              <a:rPr lang="en-GB" dirty="0" err="1"/>
              <a:t>i</a:t>
            </a:r>
            <a:r>
              <a:rPr lang="en-GB" dirty="0"/>
              <a:t>]is inserted in its appropriate place among the first </a:t>
            </a:r>
            <a:r>
              <a:rPr lang="en-GB" dirty="0" err="1"/>
              <a:t>i</a:t>
            </a:r>
            <a:r>
              <a:rPr lang="en-GB" dirty="0"/>
              <a:t> elements of the array that have been already sorted</a:t>
            </a:r>
          </a:p>
          <a:p>
            <a:r>
              <a:rPr lang="en-GB" dirty="0"/>
              <a:t>The basic operation of the algorithm is the key comparison A[j ]&gt; v. (Why not j ≥ 0? Because it is almost certainly faster than the former in an actual computer implementation. Moreover, it is not germane to the algorithm: a better implementation with a sentinel eliminates it </a:t>
            </a:r>
            <a:r>
              <a:rPr lang="en-GB"/>
              <a:t>altogether.)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6F1F60-87F5-4411-BB27-93BA69F16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707" y="218439"/>
            <a:ext cx="5814933" cy="31673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EC67FB-46CD-419A-B109-61FA0EC240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027" y="3666779"/>
            <a:ext cx="4629150" cy="2638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240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2AAF-6897-4DB9-863E-BD606E7E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B3BDC-E602-410D-9D63-2358BFF6E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number of key comparisons in this algorithm obviously depends on the nature of the input. In the worst case, A[j ] &gt; v is executed the largest number of times, i.e., for every j = </a:t>
            </a:r>
            <a:r>
              <a:rPr lang="en-GB" dirty="0" err="1"/>
              <a:t>i</a:t>
            </a:r>
            <a:r>
              <a:rPr lang="en-GB" dirty="0"/>
              <a:t> − 1,..., 0. Since v = A[</a:t>
            </a:r>
            <a:r>
              <a:rPr lang="en-GB" dirty="0" err="1"/>
              <a:t>i</a:t>
            </a:r>
            <a:r>
              <a:rPr lang="en-GB" dirty="0"/>
              <a:t>], it happens if and only if A[j ] &gt; A[</a:t>
            </a:r>
            <a:r>
              <a:rPr lang="en-GB" dirty="0" err="1"/>
              <a:t>i</a:t>
            </a:r>
            <a:r>
              <a:rPr lang="en-GB" dirty="0"/>
              <a:t>] for j = </a:t>
            </a:r>
            <a:r>
              <a:rPr lang="en-GB" dirty="0" err="1"/>
              <a:t>i</a:t>
            </a:r>
            <a:r>
              <a:rPr lang="en-GB" dirty="0"/>
              <a:t> − 1,..., 0. (Note that we are using the fact that on the </a:t>
            </a:r>
            <a:r>
              <a:rPr lang="en-GB" dirty="0" err="1"/>
              <a:t>ith</a:t>
            </a:r>
            <a:r>
              <a:rPr lang="en-GB" dirty="0"/>
              <a:t> iteration of insertion sort all the elements preceding A[</a:t>
            </a:r>
            <a:r>
              <a:rPr lang="en-GB" dirty="0" err="1"/>
              <a:t>i</a:t>
            </a:r>
            <a:r>
              <a:rPr lang="en-GB" dirty="0"/>
              <a:t>] are the first </a:t>
            </a:r>
            <a:r>
              <a:rPr lang="en-GB" dirty="0" err="1"/>
              <a:t>i</a:t>
            </a:r>
            <a:r>
              <a:rPr lang="en-GB" dirty="0"/>
              <a:t> elements in the input, albeit in the sorted order.)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Thus, for the worst-case input, we get A[0]&gt; A[1] (for </a:t>
            </a:r>
            <a:r>
              <a:rPr lang="en-GB" dirty="0" err="1"/>
              <a:t>i</a:t>
            </a:r>
            <a:r>
              <a:rPr lang="en-GB" dirty="0"/>
              <a:t> = 1), A[1] &gt; A[2] (for </a:t>
            </a:r>
            <a:r>
              <a:rPr lang="en-GB" dirty="0" err="1"/>
              <a:t>i</a:t>
            </a:r>
            <a:r>
              <a:rPr lang="en-GB" dirty="0"/>
              <a:t> = 2),...,A[n − 2] &gt; A[n − 1] (for </a:t>
            </a:r>
            <a:r>
              <a:rPr lang="en-GB" dirty="0" err="1"/>
              <a:t>i</a:t>
            </a:r>
            <a:r>
              <a:rPr lang="en-GB" dirty="0"/>
              <a:t> = n − 1). In other words, the worst-case input is an array of strictly decreasing values. The number of key comparisons for such an input is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Thus, in the worst case, insertion sort makes exactly the same number of comparisons as selection sort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4192F6-6601-4E81-A084-6E0A3D677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87" y="4006850"/>
            <a:ext cx="6896100" cy="1181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958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2AAF-6897-4DB9-863E-BD606E7E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B3BDC-E602-410D-9D63-2358BFF6E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the best case, the comparison A[j ] &gt; v is executed only once on every iteration of the outer loop. It happens if and only if A[</a:t>
            </a:r>
            <a:r>
              <a:rPr lang="en-GB" dirty="0" err="1"/>
              <a:t>i</a:t>
            </a:r>
            <a:r>
              <a:rPr lang="en-GB" dirty="0"/>
              <a:t> − 1] ≤ A[</a:t>
            </a:r>
            <a:r>
              <a:rPr lang="en-GB" dirty="0" err="1"/>
              <a:t>i</a:t>
            </a:r>
            <a:r>
              <a:rPr lang="en-GB" dirty="0"/>
              <a:t>] for every </a:t>
            </a:r>
            <a:r>
              <a:rPr lang="en-GB" dirty="0" err="1"/>
              <a:t>i</a:t>
            </a:r>
            <a:r>
              <a:rPr lang="en-GB" dirty="0"/>
              <a:t> = 1,...,n − 1, i.e., if the input array is already sorted in nondecreasing order.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Thus, for sorted arrays, the number of key comparisons is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This very good performance in the best case of sorted arrays is not very useful by itself, because we cannot expect such convenient inputs. However, almost-sorted files do arise in a variety of applications, and insertion sort preserves its excellent performance on such inputs.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C8BB88-C40B-40FC-9641-364BE0110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583" y="3042920"/>
            <a:ext cx="4112578" cy="11700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980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2AAF-6897-4DB9-863E-BD606E7E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B3BDC-E602-410D-9D63-2358BFF6E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rigorous analysis of the algorithm’s average-case efficiency is based on investigating the number of element pairs that are out of order.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It shows that on randomly ordered arrays, insertion sort makes on average half as many comparisons as on decreasing arrays, i.e.,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This twice-as-fast average-case performance coupled with an excellent efficiency on almost-sorted arrays makes insertion sort stand out among its principal competitors among elementary sorting algorithms, selection sort and bubble sort.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180A29-23F3-4F87-987D-AB4F0FBAD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342" y="3195955"/>
            <a:ext cx="3114675" cy="933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1093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14FC-3866-420E-A27E-26B69829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8BBF-8713-4140-9A92-AF8D42C1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Levitin, A. (2011). Introduction to the design &amp; analysis of algorithms. Boston: Pearson.</a:t>
            </a:r>
          </a:p>
          <a:p>
            <a:r>
              <a:rPr lang="en-GB" dirty="0">
                <a:hlinkClick r:id="rId2"/>
              </a:rPr>
              <a:t>https://www.geeksforgeeks.org/comparison-among-bubble-sort-selection-sort-and-insertion-sort/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5281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3209</TotalTime>
  <Words>920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Decrease and Conquer</vt:lpstr>
      <vt:lpstr>Decrease and Conquer</vt:lpstr>
      <vt:lpstr>Insertion Sort</vt:lpstr>
      <vt:lpstr>Insertion Sort</vt:lpstr>
      <vt:lpstr>Insertion Sort </vt:lpstr>
      <vt:lpstr>Insertion Sort</vt:lpstr>
      <vt:lpstr>Insertion Sort</vt:lpstr>
      <vt:lpstr>Insertion Sort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algorithm</dc:title>
  <dc:creator>Raneem</dc:creator>
  <cp:lastModifiedBy>Raneem</cp:lastModifiedBy>
  <cp:revision>296</cp:revision>
  <dcterms:created xsi:type="dcterms:W3CDTF">2020-10-25T17:54:09Z</dcterms:created>
  <dcterms:modified xsi:type="dcterms:W3CDTF">2021-01-12T20:53:14Z</dcterms:modified>
</cp:coreProperties>
</file>